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3"/>
  </p:sldMasterIdLst>
  <p:notesMasterIdLst>
    <p:notesMasterId r:id="rId8"/>
  </p:notesMasterIdLst>
  <p:sldIdLst>
    <p:sldId id="256" r:id="rId4"/>
    <p:sldId id="257" r:id="rId5"/>
    <p:sldId id="258" r:id="rId6"/>
    <p:sldId id="259" r:id="rId7"/>
  </p:sldIdLst>
  <p:sldSz cx="12192000" cy="6858000"/>
  <p:notesSz cx="6797675" cy="9926638"/>
  <p:embeddedFontLst>
    <p:embeddedFont>
      <p:font typeface="Gill Sans" panose="020B0604020202020204" charset="0"/>
      <p:regular r:id="rId9"/>
      <p:bold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jZMC7REFxa8d4bvL/u/Gn+Mynk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4C4191-9D25-4CDD-9AA9-E98D5402D9DF}" v="187" dt="2024-03-07T10:09:50.255"/>
  </p1510:revLst>
</p1510:revInfo>
</file>

<file path=ppt/tableStyles.xml><?xml version="1.0" encoding="utf-8"?>
<a:tblStyleLst xmlns:a="http://schemas.openxmlformats.org/drawingml/2006/main" def="{431CE6D5-E869-43F0-9012-15DEE6E9EFF2}">
  <a:tblStyle styleId="{431CE6D5-E869-43F0-9012-15DEE6E9EFF2}" styleName="Table_0">
    <a:wholeTbl>
      <a:tcTxStyle b="off" i="off">
        <a:font>
          <a:latin typeface="Gill Sans MT"/>
          <a:ea typeface="Gill Sans MT"/>
          <a:cs typeface="Gill Sans MT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7E7"/>
          </a:solidFill>
        </a:fill>
      </a:tcStyle>
    </a:wholeTbl>
    <a:band1H>
      <a:tcTxStyle/>
      <a:tcStyle>
        <a:tcBdr/>
        <a:fill>
          <a:solidFill>
            <a:srgbClr val="CFCACC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CACC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Gill Sans MT"/>
          <a:ea typeface="Gill Sans MT"/>
          <a:cs typeface="Gill Sans MT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Gill Sans MT"/>
          <a:ea typeface="Gill Sans MT"/>
          <a:cs typeface="Gill Sans MT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Gill Sans MT"/>
          <a:ea typeface="Gill Sans MT"/>
          <a:cs typeface="Gill Sans MT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4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customschemas.google.com/relationships/presentationmetadata" Target="metadata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19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nda Brougham" userId="7f37f160ae379cf2" providerId="Windows Live" clId="Web-{5D4C4191-9D25-4CDD-9AA9-E98D5402D9DF}"/>
    <pc:docChg chg="modSld">
      <pc:chgData name="Amanda Brougham" userId="7f37f160ae379cf2" providerId="Windows Live" clId="Web-{5D4C4191-9D25-4CDD-9AA9-E98D5402D9DF}" dt="2024-03-07T10:09:46.864" v="135"/>
      <pc:docMkLst>
        <pc:docMk/>
      </pc:docMkLst>
      <pc:sldChg chg="modSp">
        <pc:chgData name="Amanda Brougham" userId="7f37f160ae379cf2" providerId="Windows Live" clId="Web-{5D4C4191-9D25-4CDD-9AA9-E98D5402D9DF}" dt="2024-03-07T10:08:28.378" v="119"/>
        <pc:sldMkLst>
          <pc:docMk/>
          <pc:sldMk cId="0" sldId="258"/>
        </pc:sldMkLst>
        <pc:graphicFrameChg chg="mod modGraphic">
          <ac:chgData name="Amanda Brougham" userId="7f37f160ae379cf2" providerId="Windows Live" clId="Web-{5D4C4191-9D25-4CDD-9AA9-E98D5402D9DF}" dt="2024-03-07T10:08:28.378" v="119"/>
          <ac:graphicFrameMkLst>
            <pc:docMk/>
            <pc:sldMk cId="0" sldId="258"/>
            <ac:graphicFrameMk id="108" creationId="{00000000-0000-0000-0000-000000000000}"/>
          </ac:graphicFrameMkLst>
        </pc:graphicFrameChg>
      </pc:sldChg>
      <pc:sldChg chg="modSp">
        <pc:chgData name="Amanda Brougham" userId="7f37f160ae379cf2" providerId="Windows Live" clId="Web-{5D4C4191-9D25-4CDD-9AA9-E98D5402D9DF}" dt="2024-03-07T10:09:46.864" v="135"/>
        <pc:sldMkLst>
          <pc:docMk/>
          <pc:sldMk cId="0" sldId="259"/>
        </pc:sldMkLst>
        <pc:graphicFrameChg chg="mod modGraphic">
          <ac:chgData name="Amanda Brougham" userId="7f37f160ae379cf2" providerId="Windows Live" clId="Web-{5D4C4191-9D25-4CDD-9AA9-E98D5402D9DF}" dt="2024-03-07T10:09:46.864" v="135"/>
          <ac:graphicFrameMkLst>
            <pc:docMk/>
            <pc:sldMk cId="0" sldId="259"/>
            <ac:graphicFrameMk id="114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/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sz="3600" b="0" cap="none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656"/>
              <a:buNone/>
              <a:defRPr sz="1800" cap="none">
                <a:solidFill>
                  <a:schemeClr val="accent2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body" idx="1"/>
          </p:nvPr>
        </p:nvSpPr>
        <p:spPr>
          <a:xfrm rot="5400000">
            <a:off x="4334603" y="-1417408"/>
            <a:ext cx="3522794" cy="1102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22072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/>
            </a:lvl2pPr>
            <a:lvl3pPr marL="1371600" lvl="2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/>
            </a:lvl3pPr>
            <a:lvl4pPr marL="1828800" lvl="3" indent="-298703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4pPr>
            <a:lvl5pPr marL="2286000" lvl="4" indent="-298704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5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/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title"/>
          </p:nvPr>
        </p:nvSpPr>
        <p:spPr>
          <a:xfrm rot="5400000">
            <a:off x="7249746" y="2265181"/>
            <a:ext cx="5183073" cy="2004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body" idx="1"/>
          </p:nvPr>
        </p:nvSpPr>
        <p:spPr>
          <a:xfrm rot="5400000">
            <a:off x="2131526" y="-680877"/>
            <a:ext cx="5183073" cy="789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dt" idx="10"/>
          </p:nvPr>
        </p:nvSpPr>
        <p:spPr>
          <a:xfrm>
            <a:off x="8993673" y="5956137"/>
            <a:ext cx="13281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ftr" idx="11"/>
          </p:nvPr>
        </p:nvSpPr>
        <p:spPr>
          <a:xfrm>
            <a:off x="774923" y="5951811"/>
            <a:ext cx="789627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6"/>
          <p:cNvSpPr txBox="1">
            <a:spLocks noGrp="1"/>
          </p:cNvSpPr>
          <p:nvPr>
            <p:ph type="sldNum" idx="12"/>
          </p:nvPr>
        </p:nvSpPr>
        <p:spPr>
          <a:xfrm>
            <a:off x="10446615" y="5956137"/>
            <a:ext cx="11641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320"/>
              </a:spcBef>
              <a:spcAft>
                <a:spcPts val="0"/>
              </a:spcAft>
              <a:buSzPts val="1472"/>
              <a:buNone/>
              <a:defRPr sz="1600" cap="none">
                <a:solidFill>
                  <a:schemeClr val="accent2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72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8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04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164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581193" y="2228003"/>
            <a:ext cx="5422390" cy="3633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188417" y="2228003"/>
            <a:ext cx="5422392" cy="3633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2024"/>
              <a:buNone/>
              <a:defRPr sz="2200" b="0">
                <a:solidFill>
                  <a:schemeClr val="accent2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581194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3"/>
          </p:nvPr>
        </p:nvSpPr>
        <p:spPr>
          <a:xfrm>
            <a:off x="6523735" y="2250892"/>
            <a:ext cx="5087073" cy="553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2024"/>
              <a:buNone/>
              <a:defRPr sz="2200" b="0">
                <a:solidFill>
                  <a:schemeClr val="accent2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4"/>
          </p:nvPr>
        </p:nvSpPr>
        <p:spPr>
          <a:xfrm>
            <a:off x="6217709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/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/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2000"/>
              <a:buFont typeface="Gill Sans"/>
              <a:buNone/>
              <a:defRPr sz="2000" b="0"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body" idx="1"/>
          </p:nvPr>
        </p:nvSpPr>
        <p:spPr>
          <a:xfrm>
            <a:off x="447816" y="601200"/>
            <a:ext cx="11292840" cy="42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5440" algn="l">
              <a:spcBef>
                <a:spcPts val="400"/>
              </a:spcBef>
              <a:spcAft>
                <a:spcPts val="0"/>
              </a:spcAft>
              <a:buSzPts val="1840"/>
              <a:buChar char="◼"/>
              <a:defRPr sz="2000">
                <a:solidFill>
                  <a:schemeClr val="dk2"/>
                </a:solidFill>
              </a:defRPr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 sz="1800">
                <a:solidFill>
                  <a:schemeClr val="dk2"/>
                </a:solidFill>
              </a:defRPr>
            </a:lvl2pPr>
            <a:lvl3pPr marL="1371600" lvl="2" indent="-322072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 sz="1600">
                <a:solidFill>
                  <a:schemeClr val="dk2"/>
                </a:solidFill>
              </a:defRPr>
            </a:lvl3pPr>
            <a:lvl4pPr marL="1828800" lvl="3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4pPr>
            <a:lvl5pPr marL="2286000" lvl="4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5pPr>
            <a:lvl6pPr marL="2743200" lvl="5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6pPr>
            <a:lvl7pPr marL="3200400" lvl="6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7pPr>
            <a:lvl8pPr marL="3657600" lvl="7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8pPr>
            <a:lvl9pPr marL="4114800" lvl="8" indent="-310388" algn="l">
              <a:spcBef>
                <a:spcPts val="600"/>
              </a:spcBef>
              <a:spcAft>
                <a:spcPts val="60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body" idx="2"/>
          </p:nvPr>
        </p:nvSpPr>
        <p:spPr>
          <a:xfrm>
            <a:off x="5740823" y="5262296"/>
            <a:ext cx="5869987" cy="689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r">
              <a:spcBef>
                <a:spcPts val="220"/>
              </a:spcBef>
              <a:spcAft>
                <a:spcPts val="0"/>
              </a:spcAft>
              <a:buSzPts val="1012"/>
              <a:buNone/>
              <a:defRPr sz="11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012"/>
              <a:buNone/>
              <a:defRPr sz="11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ill Sans"/>
              <a:buNone/>
              <a:defRPr sz="2400" b="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>
            <a:spLocks noGrp="1"/>
          </p:cNvSpPr>
          <p:nvPr>
            <p:ph type="pic" idx="2"/>
          </p:nvPr>
        </p:nvSpPr>
        <p:spPr>
          <a:xfrm>
            <a:off x="447817" y="599725"/>
            <a:ext cx="11290859" cy="3557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581192" y="5260127"/>
            <a:ext cx="11029617" cy="59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240"/>
              </a:spcBef>
              <a:spcAft>
                <a:spcPts val="0"/>
              </a:spcAft>
              <a:buSzPts val="1104"/>
              <a:buNone/>
              <a:defRPr sz="12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104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  <a:defRPr sz="2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333756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656"/>
              <a:buFont typeface="Noto Sans Symbols"/>
              <a:buChar char="◼"/>
              <a:defRPr sz="18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22072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Char char="◼"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10388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88"/>
              <a:buFont typeface="Noto Sans Symbols"/>
              <a:buChar char="◼"/>
              <a:defRPr sz="14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298703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29870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29870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29870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298703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298703" algn="l" rtl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1" name="Google Shape;11;p5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5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5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 txBox="1"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</a:pPr>
            <a:r>
              <a:rPr lang="en-GB"/>
              <a:t>PEOPLE MAPPING AND SUCCESSION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GB"/>
              <a:t>SESSION OBJECTIVE AND APPROACH</a:t>
            </a:r>
            <a:endParaRPr/>
          </a:p>
        </p:txBody>
      </p:sp>
      <p:sp>
        <p:nvSpPr>
          <p:cNvPr id="102" name="Google Shape;102;p2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06000" lvl="0" indent="-306000" algn="l" rtl="0">
              <a:spcBef>
                <a:spcPts val="0"/>
              </a:spcBef>
              <a:spcAft>
                <a:spcPts val="0"/>
              </a:spcAft>
              <a:buSzPts val="1656"/>
              <a:buChar char="◼"/>
            </a:pPr>
            <a:r>
              <a:rPr lang="en-GB"/>
              <a:t>Objective: highlight our gaps and create plans to fill them</a:t>
            </a:r>
            <a:endParaRPr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SzPts val="1656"/>
              <a:buNone/>
            </a:pPr>
            <a:endParaRPr/>
          </a:p>
          <a:p>
            <a:pPr marL="306000" lvl="0" indent="-306000" algn="l" rtl="0">
              <a:spcBef>
                <a:spcPts val="960"/>
              </a:spcBef>
              <a:spcAft>
                <a:spcPts val="0"/>
              </a:spcAft>
              <a:buSzPts val="1656"/>
              <a:buChar char="◼"/>
            </a:pPr>
            <a:r>
              <a:rPr lang="en-GB"/>
              <a:t>Approach</a:t>
            </a:r>
            <a:endParaRPr/>
          </a:p>
          <a:p>
            <a:pPr marL="630000" lvl="1" indent="-306000" algn="l" rtl="0">
              <a:spcBef>
                <a:spcPts val="920"/>
              </a:spcBef>
              <a:spcAft>
                <a:spcPts val="0"/>
              </a:spcAft>
              <a:buSzPts val="1472"/>
              <a:buChar char="◼"/>
            </a:pPr>
            <a:r>
              <a:rPr lang="en-GB"/>
              <a:t>Agree the skills we need succession planning for (starter shared in OD slide deck previously and on next slides)</a:t>
            </a:r>
            <a:endParaRPr/>
          </a:p>
          <a:p>
            <a:pPr marL="630000" lvl="1" indent="-306000" algn="l" rtl="0">
              <a:spcBef>
                <a:spcPts val="920"/>
              </a:spcBef>
              <a:spcAft>
                <a:spcPts val="0"/>
              </a:spcAft>
              <a:buSzPts val="1472"/>
              <a:buChar char="◼"/>
            </a:pPr>
            <a:r>
              <a:rPr lang="en-GB"/>
              <a:t>Run through any contacts or means to getting contacts who may be interested</a:t>
            </a:r>
            <a:endParaRPr/>
          </a:p>
          <a:p>
            <a:pPr marL="630000" lvl="1" indent="-306000" algn="l" rtl="0">
              <a:spcBef>
                <a:spcPts val="920"/>
              </a:spcBef>
              <a:spcAft>
                <a:spcPts val="0"/>
              </a:spcAft>
              <a:buSzPts val="1472"/>
              <a:buChar char="◼"/>
            </a:pPr>
            <a:r>
              <a:rPr lang="en-GB"/>
              <a:t>Assign appropriate ownership for contacting those individuals/organisations, and timelines</a:t>
            </a:r>
            <a:endParaRPr/>
          </a:p>
          <a:p>
            <a:pPr marL="306000" lvl="0" indent="-200844" algn="l" rtl="0">
              <a:spcBef>
                <a:spcPts val="960"/>
              </a:spcBef>
              <a:spcAft>
                <a:spcPts val="0"/>
              </a:spcAft>
              <a:buSzPts val="1656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GB"/>
              <a:t>WHAT SKILLS/EXPERIENCE AND CONTACTS DO WE </a:t>
            </a:r>
            <a:r>
              <a:rPr lang="en-GB" b="1" u="sng"/>
              <a:t>NEED</a:t>
            </a:r>
            <a:r>
              <a:rPr lang="en-GB"/>
              <a:t> IN OUR TRUSTEES (VS WHAT CAN WE GET FROM STAFF/VOLUNTEERS)?</a:t>
            </a:r>
            <a:endParaRPr/>
          </a:p>
        </p:txBody>
      </p:sp>
      <p:graphicFrame>
        <p:nvGraphicFramePr>
          <p:cNvPr id="108" name="Google Shape;108;p3"/>
          <p:cNvGraphicFramePr/>
          <p:nvPr>
            <p:extLst>
              <p:ext uri="{D42A27DB-BD31-4B8C-83A1-F6EECF244321}">
                <p14:modId xmlns:p14="http://schemas.microsoft.com/office/powerpoint/2010/main" val="1409760634"/>
              </p:ext>
            </p:extLst>
          </p:nvPr>
        </p:nvGraphicFramePr>
        <p:xfrm>
          <a:off x="581025" y="2181225"/>
          <a:ext cx="11029950" cy="4328270"/>
        </p:xfrm>
        <a:graphic>
          <a:graphicData uri="http://schemas.openxmlformats.org/drawingml/2006/table">
            <a:tbl>
              <a:tblPr firstRow="1" bandRow="1">
                <a:noFill/>
                <a:tableStyleId>{431CE6D5-E869-43F0-9012-15DEE6E9EFF2}</a:tableStyleId>
              </a:tblPr>
              <a:tblGrid>
                <a:gridCol w="4422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7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0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9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strike="noStrike" cap="none" dirty="0"/>
                        <a:t>Skills/Experience/ Contacts needed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Already in place?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Who?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Succession plan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Financial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Yes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Sim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?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HR specialism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Yes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?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Contacts with the Council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Yes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Graham, Nick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?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Experience of running an operation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Yes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Rachael, Mandy, Michael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?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Safeguarding and policy experience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Yes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Mandy, Graham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?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Marketing and social media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Yes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?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0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Contacts with our granting organisations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Yes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Sim, 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?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Premises management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Yes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?</a:t>
                      </a: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User experience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?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Dr Becky</a:t>
                      </a:r>
                      <a:endParaRPr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>
                          <a:solidFill>
                            <a:schemeClr val="dk1"/>
                          </a:solidFill>
                        </a:rPr>
                        <a:t>Legal knowledge – keeping us safe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?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Graham</a:t>
                      </a:r>
                      <a:endParaRPr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GB"/>
              <a:t>WHAT SKILLS/EXPERIENCE AND CONTACTS WOULD WE </a:t>
            </a:r>
            <a:r>
              <a:rPr lang="en-GB" b="1" u="sng"/>
              <a:t>LIKE</a:t>
            </a:r>
            <a:r>
              <a:rPr lang="en-GB"/>
              <a:t> IN OUR TRUSTEES?</a:t>
            </a:r>
            <a:endParaRPr/>
          </a:p>
        </p:txBody>
      </p:sp>
      <p:graphicFrame>
        <p:nvGraphicFramePr>
          <p:cNvPr id="114" name="Google Shape;114;p4"/>
          <p:cNvGraphicFramePr/>
          <p:nvPr>
            <p:extLst>
              <p:ext uri="{D42A27DB-BD31-4B8C-83A1-F6EECF244321}">
                <p14:modId xmlns:p14="http://schemas.microsoft.com/office/powerpoint/2010/main" val="321546760"/>
              </p:ext>
            </p:extLst>
          </p:nvPr>
        </p:nvGraphicFramePr>
        <p:xfrm>
          <a:off x="581025" y="2181225"/>
          <a:ext cx="11029900" cy="1381790"/>
        </p:xfrm>
        <a:graphic>
          <a:graphicData uri="http://schemas.openxmlformats.org/drawingml/2006/table">
            <a:tbl>
              <a:tblPr firstRow="1" bandRow="1">
                <a:noFill/>
                <a:tableStyleId>{431CE6D5-E869-43F0-9012-15DEE6E9EFF2}</a:tableStyleId>
              </a:tblPr>
              <a:tblGrid>
                <a:gridCol w="2757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7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7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Skills/Experience/ Contacts desired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Already in place?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Who?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Succession plan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IT experience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?</a:t>
                      </a:r>
                      <a:endParaRPr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?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Community radio</a:t>
                      </a:r>
                      <a:endParaRPr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?</a:t>
                      </a:r>
                      <a:endParaRPr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?</a:t>
                      </a: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rgbClr val="000000"/>
      </a:dk1>
      <a:lt1>
        <a:srgbClr val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9E2BCB20C7B04990B299EFED389CFD" ma:contentTypeVersion="12" ma:contentTypeDescription="Create a new document." ma:contentTypeScope="" ma:versionID="bc882939727474ff9e31d40f6d8d2147">
  <xsd:schema xmlns:xsd="http://www.w3.org/2001/XMLSchema" xmlns:xs="http://www.w3.org/2001/XMLSchema" xmlns:p="http://schemas.microsoft.com/office/2006/metadata/properties" xmlns:ns2="3141e477-ae42-4145-902d-5ff16c2cbe51" xmlns:ns3="f98c2d35-f6d7-4ba4-a68f-32584a1a5c55" targetNamespace="http://schemas.microsoft.com/office/2006/metadata/properties" ma:root="true" ma:fieldsID="4d4617748d8fc054ba306f8b4d63317b" ns2:_="" ns3:_="">
    <xsd:import namespace="3141e477-ae42-4145-902d-5ff16c2cbe51"/>
    <xsd:import namespace="f98c2d35-f6d7-4ba4-a68f-32584a1a5c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41e477-ae42-4145-902d-5ff16c2cbe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4bae4bb-a501-43cf-b3b6-6110671aff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2d35-f6d7-4ba4-a68f-32584a1a5c55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a16c5306-010f-48a2-bfc3-1c1c4b959432}" ma:internalName="TaxCatchAll" ma:showField="CatchAllData" ma:web="f98c2d35-f6d7-4ba4-a68f-32584a1a5c5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B7904F-658F-4F20-B7A6-95A40B3551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2A6720-7D17-477C-9CDE-91CBDC41F1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41e477-ae42-4145-902d-5ff16c2cbe51"/>
    <ds:schemaRef ds:uri="f98c2d35-f6d7-4ba4-a68f-32584a1a5c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</Words>
  <Application>Microsoft Office PowerPoint</Application>
  <PresentationFormat>Widescreen</PresentationFormat>
  <Paragraphs>62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Dividend</vt:lpstr>
      <vt:lpstr>PEOPLE MAPPING AND SUCCESSION</vt:lpstr>
      <vt:lpstr>SESSION OBJECTIVE AND APPROACH</vt:lpstr>
      <vt:lpstr>WHAT SKILLS/EXPERIENCE AND CONTACTS DO WE NEED IN OUR TRUSTEES (VS WHAT CAN WE GET FROM STAFF/VOLUNTEERS)?</vt:lpstr>
      <vt:lpstr>WHAT SKILLS/EXPERIENCE AND CONTACTS WOULD WE LIKE IN OUR TRUSTEES?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PEOPLE MAPPING AND SUCCESSION</dc:title>
  <dc:creator>Graham,R,Rachael,BEG R</dc:creator>
  <cp:lastModifiedBy>John Whitehouse</cp:lastModifiedBy>
  <cp:revision>17</cp:revision>
  <cp:lastPrinted>2021-05-28T08:30:38Z</cp:lastPrinted>
  <dcterms:created xsi:type="dcterms:W3CDTF">2020-05-18T17:32:25Z</dcterms:created>
  <dcterms:modified xsi:type="dcterms:W3CDTF">2024-03-07T10:09:51Z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5818d02-8d25-4bb9-b27c-e4db64670887_Enabled">
    <vt:lpwstr>true</vt:lpwstr>
  </property>
  <property fmtid="{D5CDD505-2E9C-101B-9397-08002B2CF9AE}" pid="3" name="MSIP_Label_55818d02-8d25-4bb9-b27c-e4db64670887_SetDate">
    <vt:lpwstr>2021-04-18T09:09:07Z</vt:lpwstr>
  </property>
  <property fmtid="{D5CDD505-2E9C-101B-9397-08002B2CF9AE}" pid="4" name="MSIP_Label_55818d02-8d25-4bb9-b27c-e4db64670887_Method">
    <vt:lpwstr>Standard</vt:lpwstr>
  </property>
  <property fmtid="{D5CDD505-2E9C-101B-9397-08002B2CF9AE}" pid="5" name="MSIP_Label_55818d02-8d25-4bb9-b27c-e4db64670887_Name">
    <vt:lpwstr>55818d02-8d25-4bb9-b27c-e4db64670887</vt:lpwstr>
  </property>
  <property fmtid="{D5CDD505-2E9C-101B-9397-08002B2CF9AE}" pid="6" name="MSIP_Label_55818d02-8d25-4bb9-b27c-e4db64670887_SiteId">
    <vt:lpwstr>a7f35688-9c00-4d5e-ba41-29f146377ab0</vt:lpwstr>
  </property>
  <property fmtid="{D5CDD505-2E9C-101B-9397-08002B2CF9AE}" pid="7" name="MSIP_Label_55818d02-8d25-4bb9-b27c-e4db64670887_ActionId">
    <vt:lpwstr>58f7d919-9489-436d-8903-8a461db0e931</vt:lpwstr>
  </property>
  <property fmtid="{D5CDD505-2E9C-101B-9397-08002B2CF9AE}" pid="8" name="MSIP_Label_55818d02-8d25-4bb9-b27c-e4db64670887_ContentBits">
    <vt:lpwstr>0</vt:lpwstr>
  </property>
  <property fmtid="{D5CDD505-2E9C-101B-9397-08002B2CF9AE}" pid="9" name="ContentTypeId">
    <vt:lpwstr>0x010100DFB2B1135594974B8E69E198EEBFD7B2</vt:lpwstr>
  </property>
</Properties>
</file>